
<file path=[Content_Types].xml><?xml version="1.0" encoding="utf-8"?>
<Types xmlns="http://schemas.openxmlformats.org/package/2006/content-types">
  <Default Extension="bin" ContentType="image/png"/>
  <Default Extension="png" ContentType="image/png"/>
  <Default Extension="tmp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0" r:id="rId3"/>
    <p:sldMasterId id="2147483652" r:id="rId4"/>
    <p:sldMasterId id="2147483666" r:id="rId5"/>
    <p:sldMasterId id="2147483668" r:id="rId6"/>
  </p:sldMasterIdLst>
  <p:notesMasterIdLst>
    <p:notesMasterId r:id="rId37"/>
  </p:notesMasterIdLst>
  <p:sldIdLst>
    <p:sldId id="1338" r:id="rId7"/>
    <p:sldId id="1339" r:id="rId8"/>
    <p:sldId id="1393" r:id="rId9"/>
    <p:sldId id="1363" r:id="rId10"/>
    <p:sldId id="1394" r:id="rId11"/>
    <p:sldId id="1373" r:id="rId12"/>
    <p:sldId id="1374" r:id="rId13"/>
    <p:sldId id="1395" r:id="rId14"/>
    <p:sldId id="1397" r:id="rId15"/>
    <p:sldId id="1413" r:id="rId16"/>
    <p:sldId id="1396" r:id="rId17"/>
    <p:sldId id="346" r:id="rId18"/>
    <p:sldId id="1206" r:id="rId19"/>
    <p:sldId id="1210" r:id="rId20"/>
    <p:sldId id="1202" r:id="rId21"/>
    <p:sldId id="1368" r:id="rId22"/>
    <p:sldId id="1405" r:id="rId23"/>
    <p:sldId id="1406" r:id="rId24"/>
    <p:sldId id="1407" r:id="rId25"/>
    <p:sldId id="1408" r:id="rId26"/>
    <p:sldId id="1410" r:id="rId27"/>
    <p:sldId id="1369" r:id="rId28"/>
    <p:sldId id="1409" r:id="rId29"/>
    <p:sldId id="1411" r:id="rId30"/>
    <p:sldId id="1412" r:id="rId31"/>
    <p:sldId id="1371" r:id="rId32"/>
    <p:sldId id="883" r:id="rId33"/>
    <p:sldId id="899" r:id="rId34"/>
    <p:sldId id="1372" r:id="rId35"/>
    <p:sldId id="1337" r:id="rId36"/>
  </p:sldIdLst>
  <p:sldSz cx="9144000" cy="5143500" type="screen16x9"/>
  <p:notesSz cx="6805613" cy="9944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üller" initials="DM" lastIdx="5" clrIdx="0">
    <p:extLst>
      <p:ext uri="{19B8F6BF-5375-455C-9EA6-DF929625EA0E}">
        <p15:presenceInfo xmlns:p15="http://schemas.microsoft.com/office/powerpoint/2012/main" userId="Daniel Mü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94" autoAdjust="0"/>
  </p:normalViewPr>
  <p:slideViewPr>
    <p:cSldViewPr snapToGrid="0">
      <p:cViewPr varScale="1">
        <p:scale>
          <a:sx n="150" d="100"/>
          <a:sy n="150" d="100"/>
        </p:scale>
        <p:origin x="384" y="114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37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762" cy="497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702" tIns="47851" rIns="95702" bIns="47851" numCol="1" anchor="t" anchorCtr="0" compatLnSpc="1">
            <a:prstTxWarp prst="textNoShape">
              <a:avLst/>
            </a:prstTxWarp>
          </a:bodyPr>
          <a:lstStyle>
            <a:lvl1pPr defTabSz="956921" eaLnBrk="1" hangingPunct="1">
              <a:defRPr sz="12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5164" y="1"/>
            <a:ext cx="2948762" cy="497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702" tIns="47851" rIns="95702" bIns="47851" numCol="1" anchor="t" anchorCtr="0" compatLnSpc="1">
            <a:prstTxWarp prst="textNoShape">
              <a:avLst/>
            </a:prstTxWarp>
          </a:bodyPr>
          <a:lstStyle>
            <a:lvl1pPr algn="r" defTabSz="956921" eaLnBrk="1" hangingPunct="1">
              <a:defRPr sz="12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7813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25" y="4723085"/>
            <a:ext cx="5445166" cy="447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5702" tIns="47851" rIns="95702" bIns="47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52"/>
            <a:ext cx="2948762" cy="497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702" tIns="47851" rIns="95702" bIns="47851" numCol="1" anchor="b" anchorCtr="0" compatLnSpc="1">
            <a:prstTxWarp prst="textNoShape">
              <a:avLst/>
            </a:prstTxWarp>
          </a:bodyPr>
          <a:lstStyle>
            <a:lvl1pPr defTabSz="956921" eaLnBrk="1" hangingPunct="1">
              <a:defRPr sz="12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64" y="9444352"/>
            <a:ext cx="2948762" cy="497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702" tIns="47851" rIns="95702" bIns="47851" numCol="1" anchor="b" anchorCtr="0" compatLnSpc="1">
            <a:prstTxWarp prst="textNoShape">
              <a:avLst/>
            </a:prstTxWarp>
          </a:bodyPr>
          <a:lstStyle>
            <a:lvl1pPr algn="r" defTabSz="956921" eaLnBrk="1" hangingPunct="1">
              <a:defRPr sz="120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dirty="0"/>
              <a:t>Seit der letzten BG-Sitzung erfolgte die Standortbeurteilung. </a:t>
            </a:r>
          </a:p>
          <a:p>
            <a:pPr>
              <a:spcBef>
                <a:spcPts val="0"/>
              </a:spcBef>
            </a:pPr>
            <a:r>
              <a:rPr lang="de-CH" dirty="0"/>
              <a:t>Die Beurteilung der Standorte erfolgte mittels konkreter Kriterien in folgenden drei Beurteilungsfelder: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de-CH" dirty="0"/>
              <a:t>Deponietechnische Eignung (Deponievolumen, Flächennutzungseffizienz, Naturgefahren, Geologie)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de-CH" dirty="0"/>
              <a:t>Akzeptanz (Immissionen, Erschliessung, Einsehbarkeit, Nutzungskonflikte, Naherholung)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de-CH" dirty="0"/>
              <a:t>Umwelt (</a:t>
            </a:r>
            <a:r>
              <a:rPr lang="de-CH" dirty="0" err="1"/>
              <a:t>Landwirtschaft&amp;Wald</a:t>
            </a:r>
            <a:r>
              <a:rPr lang="de-CH" dirty="0"/>
              <a:t>, </a:t>
            </a:r>
            <a:r>
              <a:rPr lang="de-CH" dirty="0" err="1"/>
              <a:t>Wild&amp;Naturschutz</a:t>
            </a:r>
            <a:r>
              <a:rPr lang="de-CH" dirty="0"/>
              <a:t>, Landschaftsschutz, </a:t>
            </a:r>
            <a:r>
              <a:rPr lang="de-CH" dirty="0" err="1"/>
              <a:t>Kulturgüterschutz&amp;Schutzobjekte</a:t>
            </a:r>
            <a:r>
              <a:rPr lang="de-CH" dirty="0"/>
              <a:t>, Grundwasser, Fliessgewässer)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1710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22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54045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23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0614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9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69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CH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7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26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02552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27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980720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28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85779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29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946386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30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52396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2978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Übersicht der technisch "gut geeigneten Standorte"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eingefärbte Flächen.</a:t>
            </a:r>
          </a:p>
          <a:p>
            <a:r>
              <a:rPr lang="de-CH" dirty="0"/>
              <a:t>Grün: mit Zustimmung GE (oder mind. keine Ablehnung)</a:t>
            </a:r>
          </a:p>
          <a:p>
            <a:r>
              <a:rPr lang="de-CH" dirty="0"/>
              <a:t>Rot: Abgelehnt durch GE</a:t>
            </a:r>
          </a:p>
          <a:p>
            <a:r>
              <a:rPr lang="de-CH" dirty="0"/>
              <a:t>Türkis: Zone Kiesabbau (kein </a:t>
            </a:r>
            <a:r>
              <a:rPr lang="de-CH" dirty="0" err="1"/>
              <a:t>RiPl</a:t>
            </a:r>
            <a:r>
              <a:rPr lang="de-CH" dirty="0"/>
              <a:t> Eintrag erforderlich)</a:t>
            </a:r>
          </a:p>
          <a:p>
            <a:r>
              <a:rPr lang="de-CH" dirty="0"/>
              <a:t>Violett: als ZE (bestehend als ZE)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793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Nächste Schritte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7993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16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80138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17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73061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18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240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19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78551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20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3908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BF395E5-E39A-1F49-B39F-0CC0642167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2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199"/>
            <a:ext cx="3960813" cy="3482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200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C57144B-971A-7D48-A814-E6EADD0625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3229425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1853016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3255CC4-2F5C-DD41-9162-7263821C7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2988" y="1429199"/>
            <a:ext cx="7058025" cy="1682301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Lauftext_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1429200"/>
            <a:ext cx="7058025" cy="2159000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ulputat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nim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iureros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tionsed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eram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desomaon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esate</a:t>
            </a:r>
            <a:r>
              <a:rPr lang="de-DE" altLang="de-DE" sz="2200" dirty="0"/>
              <a:t> in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endParaRPr lang="de-DE" altLang="de-DE" sz="2200" dirty="0"/>
          </a:p>
        </p:txBody>
      </p:sp>
    </p:spTree>
    <p:extLst>
      <p:ext uri="{BB962C8B-B14F-4D97-AF65-F5344CB8AC3E}">
        <p14:creationId xmlns:p14="http://schemas.microsoft.com/office/powerpoint/2010/main" val="6354172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C990F-D024-4944-A63D-707F5247C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4058525"/>
          </a:xfrm>
          <a:prstGeom prst="rect">
            <a:avLst/>
          </a:prstGeom>
        </p:spPr>
        <p:txBody>
          <a:bodyPr lIns="0" tIns="0" rIns="0" bIns="0"/>
          <a:lstStyle>
            <a:lvl1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 sz="2200"/>
            </a:lvl1pPr>
            <a:lvl2pPr marL="458787" indent="-457200">
              <a:buFont typeface="+mj-lt"/>
              <a:buAutoNum type="arabicPeriod"/>
              <a:defRPr sz="2200"/>
            </a:lvl2pPr>
            <a:lvl3pPr marL="814387" indent="-457200">
              <a:buFont typeface="+mj-lt"/>
              <a:buAutoNum type="arabicPeriod"/>
              <a:defRPr sz="2200"/>
            </a:lvl3pPr>
            <a:lvl4pPr marL="1182688" indent="-457200">
              <a:buFont typeface="+mj-lt"/>
              <a:buAutoNum type="arabicPeriod"/>
              <a:defRPr sz="2200"/>
            </a:lvl4pPr>
            <a:lvl5pPr marL="1527175" indent="-457200">
              <a:buFont typeface="+mj-lt"/>
              <a:buAutoNum type="arabicPeriod"/>
              <a:defRPr sz="2200"/>
            </a:lvl5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Schrift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marR="0" lvl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71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ulputat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nim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iureros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tionsed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eram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desomaon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esate</a:t>
            </a:r>
            <a:r>
              <a:rPr lang="de-DE" altLang="de-DE" sz="2200" dirty="0"/>
              <a:t> in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saperiaeras</a:t>
            </a:r>
            <a:r>
              <a:rPr lang="de-DE" altLang="de-DE" sz="2200" dirty="0"/>
              <a:t>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0559" y="4868863"/>
            <a:ext cx="1540204" cy="274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2E8EC7-4377-4F9E-9527-B0BF744AFFE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016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3283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88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100559" y="4852724"/>
            <a:ext cx="1540204" cy="274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F9A27F-D305-4FB0-A642-B4847BB6C58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951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F324564-6CDE-974F-8265-61158AC5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  <a:defRPr sz="2200"/>
            </a:lvl2pPr>
            <a:lvl3pPr marL="72000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720000" marR="0" lvl="2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100559" y="4868863"/>
            <a:ext cx="1540204" cy="2746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83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3B42E6-0570-7544-9CBC-AC8C4A653A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  <a:defRPr sz="2200"/>
            </a:lvl2pPr>
            <a:lvl3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302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199"/>
            <a:ext cx="3960813" cy="3482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437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200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C57144B-971A-7D48-A814-E6EADD0625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3229425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100559" y="4868863"/>
            <a:ext cx="1540204" cy="2746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52844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1853016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3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3255CC4-2F5C-DD41-9162-7263821C7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2988" y="1429199"/>
            <a:ext cx="7058025" cy="1682301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7842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82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C990F-D024-4944-A63D-707F5247C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4058525"/>
          </a:xfrm>
          <a:prstGeom prst="rect">
            <a:avLst/>
          </a:prstGeom>
        </p:spPr>
        <p:txBody>
          <a:bodyPr lIns="0" tIns="0" rIns="0" bIns="0"/>
          <a:lstStyle>
            <a:lvl1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 sz="2200"/>
            </a:lvl1pPr>
            <a:lvl2pPr marL="458787" indent="-457200">
              <a:buFont typeface="+mj-lt"/>
              <a:buAutoNum type="arabicPeriod"/>
              <a:defRPr sz="2200"/>
            </a:lvl2pPr>
            <a:lvl3pPr marL="814387" indent="-457200">
              <a:buFont typeface="+mj-lt"/>
              <a:buAutoNum type="arabicPeriod"/>
              <a:defRPr sz="2200"/>
            </a:lvl3pPr>
            <a:lvl4pPr marL="1182688" indent="-457200">
              <a:buFont typeface="+mj-lt"/>
              <a:buAutoNum type="arabicPeriod"/>
              <a:defRPr sz="2200"/>
            </a:lvl4pPr>
            <a:lvl5pPr marL="1527175" indent="-457200">
              <a:buFont typeface="+mj-lt"/>
              <a:buAutoNum type="arabicPeriod"/>
              <a:defRPr sz="2200"/>
            </a:lvl5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Schrift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marR="0" lvl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endParaRPr lang="de-CH" altLang="de-DE" sz="2200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ulputat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nim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iureros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tionsed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eram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desomaon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esate</a:t>
            </a:r>
            <a:r>
              <a:rPr lang="de-DE" altLang="de-DE" sz="2200" dirty="0"/>
              <a:t> in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saperiaeras</a:t>
            </a:r>
            <a:r>
              <a:rPr lang="de-DE" altLang="de-DE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F324564-6CDE-974F-8265-61158AC5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  <a:defRPr sz="2200"/>
            </a:lvl2pPr>
            <a:lvl3pPr marL="72000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720000" marR="0" lvl="2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3B42E6-0570-7544-9CBC-AC8C4A653A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  <a:defRPr sz="2200"/>
            </a:lvl2pPr>
            <a:lvl3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10" descr="logo_zug_rgb_1mm">
            <a:extLst>
              <a:ext uri="{FF2B5EF4-FFF2-40B4-BE49-F238E27FC236}">
                <a16:creationId xmlns:a16="http://schemas.microsoft.com/office/drawing/2014/main" id="{86AE7DDE-8620-E94D-B6C2-E403ABA09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15" y="508818"/>
            <a:ext cx="2249555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6="http://schemas.microsoft.com/office/drawing/2014/main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logo_zug_rgb_1mm">
            <a:extLst>
              <a:ext uri="{FF2B5EF4-FFF2-40B4-BE49-F238E27FC236}">
                <a16:creationId xmlns:a16="http://schemas.microsoft.com/office/drawing/2014/main" id="{38B73F7B-5651-7642-B8BB-A3AE0D14F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19" y="224091"/>
            <a:ext cx="112526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6="http://schemas.microsoft.com/office/drawing/2014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4" r:id="rId3"/>
    <p:sldLayoutId id="2147483663" r:id="rId4"/>
    <p:sldLayoutId id="2147483661" r:id="rId5"/>
    <p:sldLayoutId id="2147483659" r:id="rId6"/>
    <p:sldLayoutId id="2147483655" r:id="rId7"/>
    <p:sldLayoutId id="2147483653" r:id="rId8"/>
    <p:sldLayoutId id="2147483664" r:id="rId9"/>
    <p:sldLayoutId id="2147483662" r:id="rId10"/>
    <p:sldLayoutId id="2147483660" r:id="rId11"/>
    <p:sldLayoutId id="2147483656" r:id="rId12"/>
    <p:sldLayoutId id="21474836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1027" name="Picture 10" descr="logo_zug_rgb_1mm">
            <a:extLst>
              <a:ext uri="{FF2B5EF4-FFF2-40B4-BE49-F238E27FC236}">
                <a16:creationId xmlns:a16="http://schemas.microsoft.com/office/drawing/2014/main" id="{86AE7DDE-8620-E94D-B6C2-E403ABA09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15" y="508818"/>
            <a:ext cx="2249555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logo_zug_rgb_1mm">
            <a:extLst>
              <a:ext uri="{FF2B5EF4-FFF2-40B4-BE49-F238E27FC236}">
                <a16:creationId xmlns:a16="http://schemas.microsoft.com/office/drawing/2014/main" id="{38B73F7B-5651-7642-B8BB-A3AE0D14F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19" y="224091"/>
            <a:ext cx="112526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0559" y="4868863"/>
            <a:ext cx="154020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65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D0B194-83DA-45FD-B34B-CAAD829E4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KiDeKo</a:t>
            </a:r>
            <a:r>
              <a:rPr lang="de-CH" dirty="0"/>
              <a:t>: Zweite Begleitgruppensitzung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27170-4C00-44F8-9F22-296903D1F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30. August 2023</a:t>
            </a:r>
          </a:p>
        </p:txBody>
      </p:sp>
    </p:spTree>
    <p:extLst>
      <p:ext uri="{BB962C8B-B14F-4D97-AF65-F5344CB8AC3E}">
        <p14:creationId xmlns:p14="http://schemas.microsoft.com/office/powerpoint/2010/main" val="8280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B5D5D5-91F9-4F53-9DBA-C402CA14D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Faktenblätter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7C6CE5-BF84-49BC-8433-1B99CB893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429199"/>
            <a:ext cx="7456956" cy="3482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Gibt es inhaltliche Fragen oder Ergänzungen?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Gibt es Aktualisierungen zum präsentierten Stand?</a:t>
            </a:r>
          </a:p>
          <a:p>
            <a:r>
              <a:rPr lang="de-CH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78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Infoblock – Stand Aushubdeponien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Bernhard Brunner, Amt für Umwelt</a:t>
            </a:r>
          </a:p>
        </p:txBody>
      </p:sp>
    </p:spTree>
    <p:extLst>
      <p:ext uri="{BB962C8B-B14F-4D97-AF65-F5344CB8AC3E}">
        <p14:creationId xmlns:p14="http://schemas.microsoft.com/office/powerpoint/2010/main" val="221227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0B24A1-5040-47CC-B8BB-B2D55C60F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Beurteilung Deponiestandorte (Aushubdeponien Typ 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A0F315-2E54-492B-BB1E-0E7423334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32" b="3568"/>
          <a:stretch/>
        </p:blipFill>
        <p:spPr>
          <a:xfrm>
            <a:off x="5331999" y="1730742"/>
            <a:ext cx="3454192" cy="3008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82EA65-B95B-47B1-86ED-A0CBB528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1447137"/>
            <a:ext cx="4048163" cy="3592996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C4D05-AA34-44DE-95B2-E55E45F80A51}"/>
              </a:ext>
            </a:extLst>
          </p:cNvPr>
          <p:cNvCxnSpPr/>
          <p:nvPr/>
        </p:nvCxnSpPr>
        <p:spPr bwMode="auto">
          <a:xfrm flipV="1">
            <a:off x="5091151" y="1741336"/>
            <a:ext cx="236223" cy="683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1C52EC9-BAC9-4F74-B90C-8EF1F778B83D}"/>
              </a:ext>
            </a:extLst>
          </p:cNvPr>
          <p:cNvCxnSpPr>
            <a:cxnSpLocks/>
          </p:cNvCxnSpPr>
          <p:nvPr/>
        </p:nvCxnSpPr>
        <p:spPr bwMode="auto">
          <a:xfrm>
            <a:off x="5091151" y="4047214"/>
            <a:ext cx="224946" cy="628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857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77814-F46E-420F-80B4-2A270F3D8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8" y="853200"/>
            <a:ext cx="7058025" cy="360362"/>
          </a:xfrm>
        </p:spPr>
        <p:txBody>
          <a:bodyPr/>
          <a:lstStyle/>
          <a:p>
            <a:r>
              <a:rPr lang="de-CH" dirty="0"/>
              <a:t>Ergebnis Standortbeurteilung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FA2095-66F2-4D43-A893-E8053D47C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429199"/>
            <a:ext cx="7456956" cy="3482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22 verschiedene Standorte beurteilt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12 Standorte "gut geeignet"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8 Standorte mit Zustimmung der Eigentümer (oder mind. keine Ablehnung)</a:t>
            </a:r>
          </a:p>
          <a:p>
            <a:pPr marL="700087" lvl="2" indent="-342900">
              <a:buFont typeface="Symbol" panose="05050102010706020507" pitchFamily="18" charset="2"/>
              <a:buChar char="-"/>
            </a:pPr>
            <a:r>
              <a:rPr lang="de-CH" sz="1800" dirty="0"/>
              <a:t>6 Deponiestandorte </a:t>
            </a:r>
            <a:r>
              <a:rPr lang="de-CH" sz="1800" dirty="0">
                <a:sym typeface="Wingdings" panose="05000000000000000000" pitchFamily="2" charset="2"/>
              </a:rPr>
              <a:t></a:t>
            </a:r>
            <a:r>
              <a:rPr lang="de-CH" sz="1800" dirty="0"/>
              <a:t> zur Weiterverfolgung mit Ziel Festsetzung im Richtplan</a:t>
            </a:r>
          </a:p>
          <a:p>
            <a:pPr marL="700087" lvl="2" indent="-342900">
              <a:buFont typeface="Symbol" panose="05050102010706020507" pitchFamily="18" charset="2"/>
              <a:buChar char="-"/>
            </a:pPr>
            <a:r>
              <a:rPr lang="de-CH" sz="1800" dirty="0"/>
              <a:t>1 Höherschüttung/Optimierung bestehende Kiesgrube </a:t>
            </a:r>
            <a:r>
              <a:rPr lang="de-CH" sz="1800" dirty="0">
                <a:sym typeface="Wingdings" panose="05000000000000000000" pitchFamily="2" charset="2"/>
              </a:rPr>
              <a:t> Projektänderung, Anpassung Endgestaltung (kein Richtplanverfahren erforderlich)</a:t>
            </a:r>
            <a:endParaRPr lang="de-CH" sz="1800" dirty="0"/>
          </a:p>
          <a:p>
            <a:pPr marL="700087" lvl="2" indent="-342900">
              <a:buFont typeface="Symbol" panose="05050102010706020507" pitchFamily="18" charset="2"/>
              <a:buChar char="-"/>
            </a:pPr>
            <a:r>
              <a:rPr lang="de-CH" sz="1800" dirty="0"/>
              <a:t>1 Deponiestandort bereits als Zwischenergebnis im Richtplan (NEAT-Zufahrtstrecke) </a:t>
            </a:r>
            <a:r>
              <a:rPr lang="de-CH" sz="1800" dirty="0">
                <a:sym typeface="Wingdings" panose="05000000000000000000" pitchFamily="2" charset="2"/>
              </a:rPr>
              <a:t> sollt weiterhin als Zwischenergebnis im Richtplan verbleiben</a:t>
            </a:r>
            <a:endParaRPr lang="de-CH" sz="1800" dirty="0"/>
          </a:p>
          <a:p>
            <a:r>
              <a:rPr lang="de-CH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82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A17026-934D-47AE-A81B-A55E18ADD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74" y="0"/>
            <a:ext cx="73006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8B42AC-1CA6-4849-8CE7-0619F9B24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Nächste Schritte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9036E1-00FE-463F-9C55-1AEDE3D8D9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429199"/>
            <a:ext cx="7631885" cy="3482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Dokumentation der 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Bedarfsabklärungen durch </a:t>
            </a:r>
            <a:r>
              <a:rPr lang="de-CH" sz="2000" dirty="0" err="1"/>
              <a:t>KiDeKo</a:t>
            </a:r>
            <a:r>
              <a:rPr lang="de-CH" sz="2000" dirty="0"/>
              <a:t> (von Szenario abhängig)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Teilaktualisierung der Abfallplanung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Aktualisierung Richtplan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9192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Workshop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Roland Krummenacher</a:t>
            </a:r>
          </a:p>
        </p:txBody>
      </p:sp>
    </p:spTree>
    <p:extLst>
      <p:ext uri="{BB962C8B-B14F-4D97-AF65-F5344CB8AC3E}">
        <p14:creationId xmlns:p14="http://schemas.microsoft.com/office/powerpoint/2010/main" val="167102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A608C4-50C8-4874-83B0-93BECF7C7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Beurteilung der Denkansätze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5F02BB-9CE6-45F5-96C4-CDA1E14E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567534"/>
            <a:ext cx="3471863" cy="30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B6E72D-EC65-4E83-B506-E4CB3F557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8" y="853200"/>
            <a:ext cx="7058025" cy="360362"/>
          </a:xfrm>
        </p:spPr>
        <p:txBody>
          <a:bodyPr/>
          <a:lstStyle/>
          <a:p>
            <a:r>
              <a:rPr lang="de-CH" dirty="0"/>
              <a:t>Geprüfte Denkansätze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392C3E-BF11-428E-B147-E1115991B0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392" y="1428114"/>
            <a:ext cx="7596797" cy="25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D8F731-739C-4E98-A59A-46283AC90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Resultat des Projektteams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18233B-E125-400E-B86D-36D12E9FF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CD6561-CFAE-412A-8056-CADE1CF2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75" y="1330322"/>
            <a:ext cx="7306750" cy="3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Begrüssung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René Hutter, Kantonsplaner</a:t>
            </a:r>
          </a:p>
        </p:txBody>
      </p:sp>
    </p:spTree>
    <p:extLst>
      <p:ext uri="{BB962C8B-B14F-4D97-AF65-F5344CB8AC3E}">
        <p14:creationId xmlns:p14="http://schemas.microsoft.com/office/powerpoint/2010/main" val="390961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05243F-F692-4F29-968C-7F4A7E0A7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Ablauf des Workshops</a:t>
            </a: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D2FCFA-7A9D-412A-BA0B-C8A3A0B4E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Fünf moderierte Gruppen: Orange / Blau / Grün / Violett / Rot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Rückmeldungen zu vier Fragstellungen </a:t>
            </a:r>
            <a:br>
              <a:rPr lang="de-CH" dirty="0"/>
            </a:br>
            <a:r>
              <a:rPr lang="de-CH" dirty="0"/>
              <a:t>(Hilfsmittel: Plakate, Post-</a:t>
            </a:r>
            <a:r>
              <a:rPr lang="de-CH" dirty="0" err="1"/>
              <a:t>it</a:t>
            </a:r>
            <a:r>
              <a:rPr lang="de-CH" dirty="0"/>
              <a:t>, Stifte, Klebepunkte)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Im Anschluss: Kurzpräsentation im Plenum (Referent aus Gruppe)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Zeitbudget (1 1/2 Stunde):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50 Minuten Gruppenarbeit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Je 5 - 7 Minuten Präsentation im Plenum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dirty="0"/>
              <a:t>Diskussion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32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15BF22-A4A4-4DD9-8232-998C029DE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Die 4 Plakate in "Kleinformat"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D78E3F-A489-4A20-B1F7-D70915C67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289051"/>
            <a:ext cx="7058025" cy="3622674"/>
          </a:xfrm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CBABD72-C71D-422E-BB86-795D4194162E}"/>
              </a:ext>
            </a:extLst>
          </p:cNvPr>
          <p:cNvGrpSpPr/>
          <p:nvPr/>
        </p:nvGrpSpPr>
        <p:grpSpPr>
          <a:xfrm>
            <a:off x="559024" y="1393752"/>
            <a:ext cx="8071338" cy="2850978"/>
            <a:chOff x="628874" y="1393752"/>
            <a:chExt cx="8071338" cy="285097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D7EB974-A9C1-4237-92F9-B89A230B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629" y="1393752"/>
              <a:ext cx="2013613" cy="2850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647C653-D007-4944-9C20-C9BA3A1B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28" y="1393752"/>
              <a:ext cx="2021784" cy="28509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24008DB-5FB3-4DFA-967C-69830BD03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74" y="1393752"/>
              <a:ext cx="2003686" cy="2850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880994D-B575-4D24-B3E0-0F6501C2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759" y="1393752"/>
              <a:ext cx="2003684" cy="2850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2909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5D9EE19-27B9-4F2A-B386-B9782B67F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2" y="687131"/>
            <a:ext cx="8269427" cy="34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745881-E9F1-48A9-9D42-D83D2FC48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Aufgabe der Gruppen: 50 Minuten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E02E6A-6883-4E3B-90C8-5E61A6F5D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429199"/>
            <a:ext cx="7955539" cy="308184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/>
              <a:t>Quick and </a:t>
            </a:r>
            <a:r>
              <a:rPr lang="de-CH" sz="1800" dirty="0" err="1"/>
              <a:t>Dirty</a:t>
            </a:r>
            <a:r>
              <a:rPr lang="de-CH" sz="1800" dirty="0"/>
              <a:t>: Welches Szenario wird bevorzugt? -&gt; Jede/r setzt einen roten Punkt zu seinem "Lieblingsansatz" (Plakat 1: </a:t>
            </a:r>
            <a:r>
              <a:rPr lang="de-CH" sz="1800" b="1" dirty="0"/>
              <a:t>5 Min</a:t>
            </a:r>
            <a:r>
              <a:rPr lang="de-CH" sz="18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/>
              <a:t>Die Gruppe beurteilt die Chancen und Risiken der 4 Ansätze </a:t>
            </a:r>
          </a:p>
          <a:p>
            <a:pPr marL="700087" lvl="2" indent="-342900">
              <a:buFont typeface="Wingdings" panose="05000000000000000000" pitchFamily="2" charset="2"/>
              <a:buChar char="§"/>
            </a:pPr>
            <a:r>
              <a:rPr lang="de-CH" sz="1800" dirty="0"/>
              <a:t>Brainstorming mit Post-</a:t>
            </a:r>
            <a:r>
              <a:rPr lang="de-CH" sz="1800" dirty="0" err="1"/>
              <a:t>it</a:t>
            </a:r>
            <a:r>
              <a:rPr lang="de-CH" sz="1800" dirty="0"/>
              <a:t> und anschliessendem Gewichten (Plakat 1: </a:t>
            </a:r>
            <a:r>
              <a:rPr lang="de-CH" sz="1800" b="1" dirty="0"/>
              <a:t>20 Min</a:t>
            </a:r>
            <a:r>
              <a:rPr lang="de-CH" sz="1800" dirty="0"/>
              <a:t>) </a:t>
            </a:r>
          </a:p>
          <a:p>
            <a:pPr marL="287337" lvl="1" indent="-285750">
              <a:buFont typeface="Wingdings" panose="05000000000000000000" pitchFamily="2" charset="2"/>
              <a:buChar char="§"/>
            </a:pPr>
            <a:r>
              <a:rPr lang="de-CH" sz="1800" dirty="0"/>
              <a:t>Wie wird die Bewertung der Ansätze durch die Projektgruppe beurteilt? </a:t>
            </a:r>
          </a:p>
          <a:p>
            <a:pPr marL="642937" lvl="2" indent="-285750">
              <a:buFont typeface="Wingdings" panose="05000000000000000000" pitchFamily="2" charset="2"/>
              <a:buChar char="§"/>
            </a:pPr>
            <a:r>
              <a:rPr lang="de-CH" sz="1800" dirty="0"/>
              <a:t>Welche </a:t>
            </a:r>
            <a:r>
              <a:rPr lang="de-CH" sz="1800"/>
              <a:t>Bewertungen sind nicht </a:t>
            </a:r>
            <a:r>
              <a:rPr lang="de-CH" sz="1800" dirty="0"/>
              <a:t>nachvollziehbar? (Plakat 2, max. 7: </a:t>
            </a:r>
            <a:r>
              <a:rPr lang="de-CH" sz="1800" b="1" dirty="0"/>
              <a:t>15 Min</a:t>
            </a:r>
            <a:r>
              <a:rPr lang="de-CH" sz="18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1800" dirty="0"/>
              <a:t>Welcher Ansatz wird nun bevorzugt und weshalb? Fehlt ein anderer Ansatz?</a:t>
            </a:r>
          </a:p>
          <a:p>
            <a:pPr marL="700087" lvl="2" indent="-342900">
              <a:buFont typeface="Wingdings" panose="05000000000000000000" pitchFamily="2" charset="2"/>
              <a:buChar char="§"/>
            </a:pPr>
            <a:r>
              <a:rPr lang="de-CH" sz="1800" dirty="0"/>
              <a:t>Jede/r setzt einen blauen Punkt und dann Argumente für Ansatz (Plakat 3: </a:t>
            </a:r>
            <a:r>
              <a:rPr lang="de-CH" sz="1800" b="1" dirty="0"/>
              <a:t>10 Min</a:t>
            </a:r>
            <a:r>
              <a:rPr lang="de-CH" sz="1800" dirty="0"/>
              <a:t>)</a:t>
            </a:r>
          </a:p>
          <a:p>
            <a:pPr marL="344487" lvl="1" indent="-342900">
              <a:buFont typeface="Wingdings" panose="05000000000000000000" pitchFamily="2" charset="2"/>
              <a:buChar char="§"/>
            </a:pPr>
            <a:r>
              <a:rPr lang="de-CH" sz="1800" dirty="0"/>
              <a:t>Was ich auch schon immer sagen wollte…. (laufend mit Post-</a:t>
            </a:r>
            <a:r>
              <a:rPr lang="de-CH" sz="1800" dirty="0" err="1"/>
              <a:t>it</a:t>
            </a:r>
            <a:r>
              <a:rPr lang="de-CH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450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Vorstellen des Gruppenarbeit (30 Min)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Roland Krummenacher</a:t>
            </a:r>
          </a:p>
        </p:txBody>
      </p:sp>
    </p:spTree>
    <p:extLst>
      <p:ext uri="{BB962C8B-B14F-4D97-AF65-F5344CB8AC3E}">
        <p14:creationId xmlns:p14="http://schemas.microsoft.com/office/powerpoint/2010/main" val="1617983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85E14E-2DA7-4E24-AE8C-CA315A310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Einfaches Tool für die Abhängigkeiten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600D09-B877-4B1D-9B4E-19CC0AC159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475432C-4662-48AC-B118-84D06734B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86818"/>
              </p:ext>
            </p:extLst>
          </p:nvPr>
        </p:nvGraphicFramePr>
        <p:xfrm>
          <a:off x="1014713" y="1238494"/>
          <a:ext cx="11519328" cy="378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Macro-Enabled Worksheet" r:id="rId3" imgW="33251887" imgH="7172402" progId="Excel.SheetMacroEnabled.12">
                  <p:embed/>
                </p:oleObj>
              </mc:Choice>
              <mc:Fallback>
                <p:oleObj name="Macro-Enabled Worksheet" r:id="rId3" imgW="33251887" imgH="7172402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713" y="1238494"/>
                        <a:ext cx="11519328" cy="378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54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Weiteres Vorgehen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Roland Krummenacher</a:t>
            </a:r>
          </a:p>
        </p:txBody>
      </p:sp>
    </p:spTree>
    <p:extLst>
      <p:ext uri="{BB962C8B-B14F-4D97-AF65-F5344CB8AC3E}">
        <p14:creationId xmlns:p14="http://schemas.microsoft.com/office/powerpoint/2010/main" val="417098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BA06B-E361-4B83-A9B4-8D7D81E46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Weiterer Ablauf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856AE1-353C-43E0-933F-85B5D81D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392815"/>
            <a:ext cx="7548562" cy="3523800"/>
          </a:xfrm>
        </p:spPr>
        <p:txBody>
          <a:bodyPr/>
          <a:lstStyle/>
          <a:p>
            <a:r>
              <a:rPr lang="de-CH" sz="1200" dirty="0"/>
              <a:t>Erarbeitung Grundlagen</a:t>
            </a:r>
            <a:br>
              <a:rPr lang="de-CH" sz="1000" dirty="0"/>
            </a:br>
            <a:r>
              <a:rPr lang="de-CH" sz="1200" dirty="0"/>
              <a:t>Startsitzung Begleitgruppe</a:t>
            </a:r>
          </a:p>
          <a:p>
            <a:r>
              <a:rPr lang="de-CH" sz="1200" dirty="0"/>
              <a:t>Erarbeitung Szenarien/Kriterien</a:t>
            </a:r>
          </a:p>
          <a:p>
            <a:r>
              <a:rPr lang="de-CH" sz="1200" dirty="0"/>
              <a:t>2. Sitzung Begleitgruppe</a:t>
            </a:r>
          </a:p>
          <a:p>
            <a:r>
              <a:rPr lang="de-CH" sz="1200" dirty="0"/>
              <a:t>Entwurf Bericht </a:t>
            </a:r>
            <a:r>
              <a:rPr lang="de-CH" sz="1200" dirty="0" err="1"/>
              <a:t>KiDeKo</a:t>
            </a:r>
            <a:endParaRPr lang="de-CH" sz="1200" dirty="0"/>
          </a:p>
          <a:p>
            <a:r>
              <a:rPr lang="de-CH" sz="1200" dirty="0"/>
              <a:t>3. Sitzung Begleitgruppe</a:t>
            </a:r>
          </a:p>
          <a:p>
            <a:r>
              <a:rPr lang="de-CH" sz="1200" dirty="0"/>
              <a:t>Bereinigung Bericht </a:t>
            </a:r>
            <a:r>
              <a:rPr lang="de-CH" sz="1200" dirty="0" err="1"/>
              <a:t>KiDeKo</a:t>
            </a:r>
            <a:r>
              <a:rPr lang="de-CH" sz="1200" dirty="0"/>
              <a:t> / Vernehmlassung</a:t>
            </a:r>
          </a:p>
          <a:p>
            <a:r>
              <a:rPr lang="de-CH" sz="1200" dirty="0"/>
              <a:t>Schlusssitzung Begleitgruppe</a:t>
            </a:r>
          </a:p>
          <a:p>
            <a:r>
              <a:rPr lang="de-CH" sz="1200" dirty="0"/>
              <a:t>Mitwirkung Richtplananpassung</a:t>
            </a:r>
          </a:p>
          <a:p>
            <a:r>
              <a:rPr lang="de-CH" sz="1200" dirty="0"/>
              <a:t>Entscheid Regierungsrat KRB</a:t>
            </a:r>
          </a:p>
          <a:p>
            <a:endParaRPr lang="de-CH" sz="1400" dirty="0"/>
          </a:p>
          <a:p>
            <a:br>
              <a:rPr lang="de-CH" sz="1400" dirty="0"/>
            </a:br>
            <a:endParaRPr lang="de-CH" sz="14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C2B84193-679E-4818-B038-CDA33C561FAC}"/>
              </a:ext>
            </a:extLst>
          </p:cNvPr>
          <p:cNvSpPr/>
          <p:nvPr/>
        </p:nvSpPr>
        <p:spPr bwMode="auto">
          <a:xfrm>
            <a:off x="3467130" y="1910359"/>
            <a:ext cx="101600" cy="101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F77CAE1-201B-4E68-94D6-34C5FEB0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95" y="2607097"/>
            <a:ext cx="115834" cy="1097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8A65F82-53C4-413B-A083-F85387F3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30" y="3309638"/>
            <a:ext cx="115834" cy="1097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E69F4B4-FA48-4507-BB29-01BFFDBA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87" y="4009424"/>
            <a:ext cx="115834" cy="1097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C2FFEFD-B760-480B-80D8-D2D91349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70" y="4766277"/>
            <a:ext cx="115834" cy="109738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3A651FF0-8DBA-4132-A25B-3B1F8DF4613A}"/>
              </a:ext>
            </a:extLst>
          </p:cNvPr>
          <p:cNvSpPr/>
          <p:nvPr/>
        </p:nvSpPr>
        <p:spPr bwMode="auto">
          <a:xfrm>
            <a:off x="4070380" y="2964716"/>
            <a:ext cx="1092200" cy="109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9BA5F7F-AFED-41F0-885C-03F50CCB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82" y="3644413"/>
            <a:ext cx="1103472" cy="12193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391D725-D742-4F82-9610-AD239AFE4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92" y="4339376"/>
            <a:ext cx="1103472" cy="12193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ACE5F682-92D8-4DAA-A7C5-BBDD55B21766}"/>
              </a:ext>
            </a:extLst>
          </p:cNvPr>
          <p:cNvSpPr/>
          <p:nvPr/>
        </p:nvSpPr>
        <p:spPr bwMode="auto">
          <a:xfrm>
            <a:off x="3517930" y="2274347"/>
            <a:ext cx="538983" cy="109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3F8260A-C6E1-4F05-AC51-7FB9B361BCD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3517930" y="1623815"/>
            <a:ext cx="0" cy="286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C250509-4309-4160-BE0F-D338D08B6017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3517930" y="2011959"/>
            <a:ext cx="5583" cy="259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DEEB7401-ED54-463D-91A1-C0A6FC646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618" y="2371103"/>
            <a:ext cx="152589" cy="33452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3C6A00F-96E8-412B-9B7A-DCBC9874D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499" y="2705624"/>
            <a:ext cx="152413" cy="33530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9D14824-A096-4902-8371-CD6DC4C7F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579" y="3053492"/>
            <a:ext cx="152413" cy="33530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F4844F7-67AE-46D3-87A4-71B7392B4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619" y="3393736"/>
            <a:ext cx="152413" cy="33530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6599337-19ED-472F-9E95-AE49B143A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091" y="3761446"/>
            <a:ext cx="152413" cy="33530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0B35FD4-C635-4936-B132-CCEACA071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325" y="4091969"/>
            <a:ext cx="152413" cy="33530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DD7A3B7-3DE1-4204-B933-D3B13205B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102" y="4452092"/>
            <a:ext cx="188184" cy="414006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E561ECD3-F62D-48AF-82C4-256B07BB26D4}"/>
              </a:ext>
            </a:extLst>
          </p:cNvPr>
          <p:cNvSpPr txBox="1"/>
          <p:nvPr/>
        </p:nvSpPr>
        <p:spPr>
          <a:xfrm>
            <a:off x="7815922" y="4704759"/>
            <a:ext cx="926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Dezember 2024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88EB34C-4FE7-4F05-A849-020070ECD8BD}"/>
              </a:ext>
            </a:extLst>
          </p:cNvPr>
          <p:cNvSpPr txBox="1"/>
          <p:nvPr/>
        </p:nvSpPr>
        <p:spPr>
          <a:xfrm>
            <a:off x="4049527" y="1847210"/>
            <a:ext cx="85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März 2023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3919B06-5BFD-42DC-A5EF-37DB5EE48799}"/>
              </a:ext>
            </a:extLst>
          </p:cNvPr>
          <p:cNvSpPr txBox="1"/>
          <p:nvPr/>
        </p:nvSpPr>
        <p:spPr>
          <a:xfrm>
            <a:off x="4273167" y="2544854"/>
            <a:ext cx="82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August 2023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64D8E92-9A5D-4B6E-B820-C92E02FE3CF2}"/>
              </a:ext>
            </a:extLst>
          </p:cNvPr>
          <p:cNvSpPr txBox="1"/>
          <p:nvPr/>
        </p:nvSpPr>
        <p:spPr>
          <a:xfrm>
            <a:off x="5369710" y="3238668"/>
            <a:ext cx="102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Januar 2024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07B720B-7DCD-4310-AA90-C6BA221417B8}"/>
              </a:ext>
            </a:extLst>
          </p:cNvPr>
          <p:cNvSpPr txBox="1"/>
          <p:nvPr/>
        </p:nvSpPr>
        <p:spPr>
          <a:xfrm>
            <a:off x="6547960" y="3941182"/>
            <a:ext cx="65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Juni 2024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515C149E-2BE4-4537-88CB-A7E8BED42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55" y="1551638"/>
            <a:ext cx="1103472" cy="121931"/>
          </a:xfrm>
          <a:prstGeom prst="rect">
            <a:avLst/>
          </a:prstGeom>
        </p:spPr>
      </p:pic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F76A9C4-22B4-4F7E-B796-6AEBB3BB7E98}"/>
              </a:ext>
            </a:extLst>
          </p:cNvPr>
          <p:cNvCxnSpPr>
            <a:cxnSpLocks/>
          </p:cNvCxnSpPr>
          <p:nvPr/>
        </p:nvCxnSpPr>
        <p:spPr bwMode="auto">
          <a:xfrm>
            <a:off x="4040383" y="1612604"/>
            <a:ext cx="19694" cy="1014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C42A1DD9-7659-40F0-A8A5-AF91472B8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031" y="3245595"/>
            <a:ext cx="235326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98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BA06B-E361-4B83-A9B4-8D7D81E46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Diskussionen im 3. Workshop der Begleitgruppe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D7E948-5639-4D3A-B973-93383F2BF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CH" sz="2000" dirty="0"/>
              <a:t>Erkenntnisse aus der Aufarbeitung für die beiden Abbaugebiete "</a:t>
            </a:r>
            <a:r>
              <a:rPr lang="de-CH" sz="2000" dirty="0" err="1"/>
              <a:t>Hatwil</a:t>
            </a:r>
            <a:r>
              <a:rPr lang="de-CH" sz="2000" dirty="0"/>
              <a:t>" und "Bethlehem" Süd und Beurteilung der beiden Standorte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CH" sz="2000" dirty="0"/>
              <a:t>Erkenntnisse aus den Studien zum Bahnverlad von Kies und Aushub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CH" sz="2000" dirty="0"/>
              <a:t>Deponiestandorte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CH" sz="2000" dirty="0"/>
              <a:t>Erster Berichtsentwurf</a:t>
            </a:r>
          </a:p>
        </p:txBody>
      </p:sp>
    </p:spTree>
    <p:extLst>
      <p:ext uri="{BB962C8B-B14F-4D97-AF65-F5344CB8AC3E}">
        <p14:creationId xmlns:p14="http://schemas.microsoft.com/office/powerpoint/2010/main" val="132144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Varia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Roland Krummenacher</a:t>
            </a:r>
          </a:p>
        </p:txBody>
      </p:sp>
    </p:spTree>
    <p:extLst>
      <p:ext uri="{BB962C8B-B14F-4D97-AF65-F5344CB8AC3E}">
        <p14:creationId xmlns:p14="http://schemas.microsoft.com/office/powerpoint/2010/main" val="52370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BA06B-E361-4B83-A9B4-8D7D81E46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Unser gemeinsamer Prozess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856AE1-353C-43E0-933F-85B5D81D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1392815"/>
            <a:ext cx="7548562" cy="3523800"/>
          </a:xfrm>
        </p:spPr>
        <p:txBody>
          <a:bodyPr/>
          <a:lstStyle/>
          <a:p>
            <a:r>
              <a:rPr lang="de-CH" sz="1200" dirty="0"/>
              <a:t>Erarbeitung Grundlagen</a:t>
            </a:r>
            <a:br>
              <a:rPr lang="de-CH" sz="1000" dirty="0"/>
            </a:br>
            <a:r>
              <a:rPr lang="de-CH" sz="1200" dirty="0"/>
              <a:t>Startsitzung Begleitgruppe</a:t>
            </a:r>
          </a:p>
          <a:p>
            <a:r>
              <a:rPr lang="de-CH" sz="1200" dirty="0"/>
              <a:t>Erarbeitung Szenarien/Kriterien</a:t>
            </a:r>
          </a:p>
          <a:p>
            <a:r>
              <a:rPr lang="de-CH" sz="1200" dirty="0"/>
              <a:t>2. Sitzung Begleitgruppe</a:t>
            </a:r>
          </a:p>
          <a:p>
            <a:r>
              <a:rPr lang="de-CH" sz="1200" dirty="0"/>
              <a:t>Entwurf Bericht </a:t>
            </a:r>
            <a:r>
              <a:rPr lang="de-CH" sz="1200" dirty="0" err="1"/>
              <a:t>KiDeKo</a:t>
            </a:r>
            <a:endParaRPr lang="de-CH" sz="1200" dirty="0"/>
          </a:p>
          <a:p>
            <a:r>
              <a:rPr lang="de-CH" sz="1200" dirty="0"/>
              <a:t>3. Sitzung Begleitgruppe</a:t>
            </a:r>
          </a:p>
          <a:p>
            <a:r>
              <a:rPr lang="de-CH" sz="1200" dirty="0"/>
              <a:t>Bereinigung Bericht </a:t>
            </a:r>
            <a:r>
              <a:rPr lang="de-CH" sz="1200" dirty="0" err="1"/>
              <a:t>KiDeKo</a:t>
            </a:r>
            <a:r>
              <a:rPr lang="de-CH" sz="1200" dirty="0"/>
              <a:t> / Vernehmlassung</a:t>
            </a:r>
          </a:p>
          <a:p>
            <a:r>
              <a:rPr lang="de-CH" sz="1200" dirty="0"/>
              <a:t>Schlusssitzung Begleitgruppe</a:t>
            </a:r>
          </a:p>
          <a:p>
            <a:r>
              <a:rPr lang="de-CH" sz="1200" dirty="0"/>
              <a:t>Mitwirkung Richtplananpassung</a:t>
            </a:r>
          </a:p>
          <a:p>
            <a:r>
              <a:rPr lang="de-CH" sz="1200" dirty="0"/>
              <a:t>Entscheid Regierungsrat KRB</a:t>
            </a:r>
          </a:p>
          <a:p>
            <a:endParaRPr lang="de-CH" sz="1400" dirty="0"/>
          </a:p>
          <a:p>
            <a:br>
              <a:rPr lang="de-CH" sz="1400" dirty="0"/>
            </a:br>
            <a:endParaRPr lang="de-CH" sz="1400" dirty="0"/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C2B84193-679E-4818-B038-CDA33C561FAC}"/>
              </a:ext>
            </a:extLst>
          </p:cNvPr>
          <p:cNvSpPr/>
          <p:nvPr/>
        </p:nvSpPr>
        <p:spPr bwMode="auto">
          <a:xfrm>
            <a:off x="3467130" y="1910359"/>
            <a:ext cx="101600" cy="1016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F77CAE1-201B-4E68-94D6-34C5FEB0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95" y="2607097"/>
            <a:ext cx="115834" cy="1097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8A65F82-53C4-413B-A083-F85387F3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32" y="3300540"/>
            <a:ext cx="115834" cy="1097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E69F4B4-FA48-4507-BB29-01BFFDBA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87" y="4009424"/>
            <a:ext cx="115834" cy="1097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C2FFEFD-B760-480B-80D8-D2D91349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74" y="4766277"/>
            <a:ext cx="115834" cy="109738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3A651FF0-8DBA-4132-A25B-3B1F8DF4613A}"/>
              </a:ext>
            </a:extLst>
          </p:cNvPr>
          <p:cNvSpPr/>
          <p:nvPr/>
        </p:nvSpPr>
        <p:spPr bwMode="auto">
          <a:xfrm>
            <a:off x="4061282" y="2964716"/>
            <a:ext cx="1092200" cy="109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9BA5F7F-AFED-41F0-885C-03F50CCB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82" y="3644413"/>
            <a:ext cx="1103472" cy="12193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391D725-D742-4F82-9610-AD239AFE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78" y="4339376"/>
            <a:ext cx="1103472" cy="12193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ACE5F682-92D8-4DAA-A7C5-BBDD55B21766}"/>
              </a:ext>
            </a:extLst>
          </p:cNvPr>
          <p:cNvSpPr/>
          <p:nvPr/>
        </p:nvSpPr>
        <p:spPr bwMode="auto">
          <a:xfrm>
            <a:off x="3517930" y="2274347"/>
            <a:ext cx="538983" cy="1097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3F8260A-C6E1-4F05-AC51-7FB9B361BCD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3517930" y="1623815"/>
            <a:ext cx="0" cy="286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C250509-4309-4160-BE0F-D338D08B6017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3517930" y="2011959"/>
            <a:ext cx="5583" cy="259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DEEB7401-ED54-463D-91A1-C0A6FC64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618" y="2371103"/>
            <a:ext cx="152589" cy="33452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3C6A00F-96E8-412B-9B7A-DCBC9874D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968" y="2705624"/>
            <a:ext cx="152413" cy="33530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9D14824-A096-4902-8371-CD6DC4C7F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481" y="3062590"/>
            <a:ext cx="152413" cy="33530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F4844F7-67AE-46D3-87A4-71B7392B4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521" y="3388710"/>
            <a:ext cx="152413" cy="33530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6599337-19ED-472F-9E95-AE49B143A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115" y="3754384"/>
            <a:ext cx="152413" cy="33530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0B35FD4-C635-4936-B132-CCEACA071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411" y="4089797"/>
            <a:ext cx="152413" cy="33530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DD7A3B7-3DE1-4204-B933-D3B13205B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60" y="4454537"/>
            <a:ext cx="188184" cy="414006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E561ECD3-F62D-48AF-82C4-256B07BB26D4}"/>
              </a:ext>
            </a:extLst>
          </p:cNvPr>
          <p:cNvSpPr txBox="1"/>
          <p:nvPr/>
        </p:nvSpPr>
        <p:spPr>
          <a:xfrm>
            <a:off x="7815922" y="4704759"/>
            <a:ext cx="926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Dezember 2024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88EB34C-4FE7-4F05-A849-020070ECD8BD}"/>
              </a:ext>
            </a:extLst>
          </p:cNvPr>
          <p:cNvSpPr txBox="1"/>
          <p:nvPr/>
        </p:nvSpPr>
        <p:spPr>
          <a:xfrm>
            <a:off x="4049527" y="1847210"/>
            <a:ext cx="85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März 2023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3919B06-5BFD-42DC-A5EF-37DB5EE48799}"/>
              </a:ext>
            </a:extLst>
          </p:cNvPr>
          <p:cNvSpPr txBox="1"/>
          <p:nvPr/>
        </p:nvSpPr>
        <p:spPr>
          <a:xfrm>
            <a:off x="4273167" y="2544854"/>
            <a:ext cx="82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August 2023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64D8E92-9A5D-4B6E-B820-C92E02FE3CF2}"/>
              </a:ext>
            </a:extLst>
          </p:cNvPr>
          <p:cNvSpPr txBox="1"/>
          <p:nvPr/>
        </p:nvSpPr>
        <p:spPr>
          <a:xfrm>
            <a:off x="5369710" y="3238668"/>
            <a:ext cx="102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Januar 2024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07B720B-7DCD-4310-AA90-C6BA221417B8}"/>
              </a:ext>
            </a:extLst>
          </p:cNvPr>
          <p:cNvSpPr txBox="1"/>
          <p:nvPr/>
        </p:nvSpPr>
        <p:spPr>
          <a:xfrm>
            <a:off x="6547960" y="3941182"/>
            <a:ext cx="65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Juni 2024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515C149E-2BE4-4537-88CB-A7E8BED4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055" y="1551638"/>
            <a:ext cx="1103472" cy="121931"/>
          </a:xfrm>
          <a:prstGeom prst="rect">
            <a:avLst/>
          </a:prstGeom>
        </p:spPr>
      </p:pic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F76A9C4-22B4-4F7E-B796-6AEBB3BB7E98}"/>
              </a:ext>
            </a:extLst>
          </p:cNvPr>
          <p:cNvCxnSpPr>
            <a:cxnSpLocks/>
            <a:stCxn id="53" idx="3"/>
          </p:cNvCxnSpPr>
          <p:nvPr/>
        </p:nvCxnSpPr>
        <p:spPr bwMode="auto">
          <a:xfrm>
            <a:off x="4049527" y="1612604"/>
            <a:ext cx="8407" cy="1016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B9157FA-E900-4266-8F46-8EF22A54D8E5}"/>
              </a:ext>
            </a:extLst>
          </p:cNvPr>
          <p:cNvSpPr/>
          <p:nvPr/>
        </p:nvSpPr>
        <p:spPr bwMode="auto">
          <a:xfrm rot="10800000">
            <a:off x="6036424" y="2550651"/>
            <a:ext cx="2336386" cy="22263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7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557E7F-A444-429A-B1E6-EBE0D594D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Danke bis im Januar 2024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D9161-9A35-4471-AA37-C69263C907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882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5532A0-FCB9-4176-91AC-D75CDB25C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Traktanden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DE7EEA8-F7AC-4177-B6B4-A392AAD6DF16}"/>
              </a:ext>
            </a:extLst>
          </p:cNvPr>
          <p:cNvSpPr/>
          <p:nvPr/>
        </p:nvSpPr>
        <p:spPr>
          <a:xfrm>
            <a:off x="1042988" y="1309353"/>
            <a:ext cx="76552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sz="2000" dirty="0"/>
              <a:t>Begrüssung (ARV)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Infoblock</a:t>
            </a:r>
          </a:p>
          <a:p>
            <a:pPr lvl="1"/>
            <a:r>
              <a:rPr lang="de-CH" sz="2000" dirty="0"/>
              <a:t>3a) Studie SBB zu Bahnumschlag (ARV)</a:t>
            </a:r>
          </a:p>
          <a:p>
            <a:pPr lvl="1"/>
            <a:r>
              <a:rPr lang="de-CH" sz="2000" dirty="0">
                <a:solidFill>
                  <a:srgbClr val="0070C0"/>
                </a:solidFill>
              </a:rPr>
              <a:t>3b) Faktenblätter (Bilger + Partner AG)</a:t>
            </a:r>
          </a:p>
          <a:p>
            <a:pPr lvl="1"/>
            <a:r>
              <a:rPr lang="de-CH" sz="2000" dirty="0"/>
              <a:t>3c) Stand Aushubdeponien (AFU)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>
                <a:solidFill>
                  <a:srgbClr val="0070C0"/>
                </a:solidFill>
              </a:rPr>
              <a:t>Input zum Workshop «Denkansätze» (AFU)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Workshop «Denkansätze» in fünf Gruppen (AFU)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Diskussion der Ergebnisse (AFU)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Weiteres Vorgehen (AFU)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Varia (AFU)</a:t>
            </a:r>
          </a:p>
        </p:txBody>
      </p:sp>
    </p:spTree>
    <p:extLst>
      <p:ext uri="{BB962C8B-B14F-4D97-AF65-F5344CB8AC3E}">
        <p14:creationId xmlns:p14="http://schemas.microsoft.com/office/powerpoint/2010/main" val="106810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Infoblock - Studie SBB zum Bahnumschlag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René Hutter, Kantonsplaner</a:t>
            </a:r>
          </a:p>
        </p:txBody>
      </p:sp>
    </p:spTree>
    <p:extLst>
      <p:ext uri="{BB962C8B-B14F-4D97-AF65-F5344CB8AC3E}">
        <p14:creationId xmlns:p14="http://schemas.microsoft.com/office/powerpoint/2010/main" val="157585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91518A-D355-4057-9DC2-CAD4AAAB0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Studie SBB zu Bahnumschlag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DAF0C7-6630-4B16-8FC3-475D11F1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597929"/>
            <a:ext cx="7883963" cy="44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B5D5D5-91F9-4F53-9DBA-C402CA14D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Studie SBB zu Bahnumschlag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BD6D7F-F308-41EA-8638-6C4C7E2FF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" y="631557"/>
            <a:ext cx="7794572" cy="43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744D03-1C17-47AD-9285-CBFD09BF2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Infoblock - Faktenblätter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403EE-350C-4202-B9E6-9EDF9F34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Christoph Bilger, Bilger + Partner</a:t>
            </a:r>
          </a:p>
        </p:txBody>
      </p:sp>
    </p:spTree>
    <p:extLst>
      <p:ext uri="{BB962C8B-B14F-4D97-AF65-F5344CB8AC3E}">
        <p14:creationId xmlns:p14="http://schemas.microsoft.com/office/powerpoint/2010/main" val="372502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B5D5D5-91F9-4F53-9DBA-C402CA14D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Faktenblätter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EFE143-4E5A-4C9C-BBE3-28884D7D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6" y="1369821"/>
            <a:ext cx="2045712" cy="28978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2EC6298-86D8-4DBB-BC1C-7270CA1F0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7" y="1369820"/>
            <a:ext cx="2045712" cy="290391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5A4F11-E63E-48BB-B79C-B198F7956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9" y="1362776"/>
            <a:ext cx="2045712" cy="288981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9A85D1-0FC4-4787-8440-FF4ABE5AF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17" y="1362776"/>
            <a:ext cx="2045712" cy="28831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32870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bild, Schlussbi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_final_190919" id="{92D2E7C5-C59F-FB40-BB84-869159731EBF}" vid="{1FB836F1-DA76-604A-8A6C-D6A911E57E8A}"/>
    </a:ext>
  </a:extLst>
</a:theme>
</file>

<file path=ppt/theme/theme2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_final_190919" id="{92D2E7C5-C59F-FB40-BB84-869159731EBF}" vid="{B81B52D1-5790-7040-AF63-9C92FF8E3F1C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_final_190919" id="{92D2E7C5-C59F-FB40-BB84-869159731EBF}" vid="{2D108455-F017-6440-8C21-C325D173BF29}"/>
    </a:ext>
  </a:extLst>
</a:theme>
</file>

<file path=ppt/theme/theme4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5.xml><?xml version="1.0" encoding="utf-8"?>
<a:theme xmlns:a="http://schemas.openxmlformats.org/drawingml/2006/main" name="1_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ocument xmlns="http://www.docugate.com/2015/docugatedatastorexml">
  <snapins xmlns=""/>
</document>
</file>

<file path=customXml/itemProps1.xml><?xml version="1.0" encoding="utf-8"?>
<ds:datastoreItem xmlns:ds="http://schemas.openxmlformats.org/officeDocument/2006/customXml" ds:itemID="{BD0F19BE-FC66-4EF0-84EA-76849423AE3C}">
  <ds:schemaRefs>
    <ds:schemaRef ds:uri="http://www.docugate.com/2015/docugatedatastorexml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Bildschirmpräsentation (16:9)</PresentationFormat>
  <Paragraphs>147</Paragraphs>
  <Slides>30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Calibri Light</vt:lpstr>
      <vt:lpstr>Symbol</vt:lpstr>
      <vt:lpstr>Wingdings</vt:lpstr>
      <vt:lpstr>Titelbild, Schlussbild</vt:lpstr>
      <vt:lpstr>Titelfolie</vt:lpstr>
      <vt:lpstr>Inhaltsfolien</vt:lpstr>
      <vt:lpstr>1_Titelfolie</vt:lpstr>
      <vt:lpstr>1_Inhaltsfolien</vt:lpstr>
      <vt:lpstr>Macro-Enabled 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Anja Püntener</cp:lastModifiedBy>
  <cp:revision>856</cp:revision>
  <cp:lastPrinted>2023-08-14T13:07:54Z</cp:lastPrinted>
  <dcterms:created xsi:type="dcterms:W3CDTF">2019-09-17T12:21:02Z</dcterms:created>
  <dcterms:modified xsi:type="dcterms:W3CDTF">2023-08-30T08:01:40Z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id">
    <vt:lpwstr>59122d9f-3811-46b7-851f-b36a71273b40</vt:lpwstr>
  </property>
  <property fmtid="{D5CDD505-2E9C-101B-9397-08002B2CF9AE}" pid="3" name="templateexternalid">
    <vt:lpwstr>59122d9f-3811-46b7-851f-b36a71273b40</vt:lpwstr>
  </property>
  <property fmtid="{D5CDD505-2E9C-101B-9397-08002B2CF9AE}" pid="4" name="languagekey">
    <vt:lpwstr>DE</vt:lpwstr>
  </property>
  <property fmtid="{D5CDD505-2E9C-101B-9397-08002B2CF9AE}" pid="5" name="taskpaneguid">
    <vt:lpwstr>c9dee7e0-1951-466d-aade-744867d05c76</vt:lpwstr>
  </property>
  <property fmtid="{D5CDD505-2E9C-101B-9397-08002B2CF9AE}" pid="6" name="taskpaneenablemanually">
    <vt:lpwstr>Manually</vt:lpwstr>
  </property>
  <property fmtid="{D5CDD505-2E9C-101B-9397-08002B2CF9AE}" pid="7" name="templatename">
    <vt:lpwstr>PPT-Vorlage technisch 16:9</vt:lpwstr>
  </property>
  <property fmtid="{D5CDD505-2E9C-101B-9397-08002B2CF9AE}" pid="8" name="docugatedocumenthasdatastore">
    <vt:lpwstr>True</vt:lpwstr>
  </property>
  <property fmtid="{D5CDD505-2E9C-101B-9397-08002B2CF9AE}" pid="9" name="templatedisplayname">
    <vt:lpwstr>PPT-Vorlage technisch 16:9</vt:lpwstr>
  </property>
  <property fmtid="{D5CDD505-2E9C-101B-9397-08002B2CF9AE}" pid="10" name="dgworkflowid">
    <vt:lpwstr>e0d8b43f-f599-4ee3-9cf7-06ceba4a8ed3</vt:lpwstr>
  </property>
  <property fmtid="{D5CDD505-2E9C-101B-9397-08002B2CF9AE}" pid="11" name="docugatedocumentversion">
    <vt:lpwstr>5.16.0.1</vt:lpwstr>
  </property>
  <property fmtid="{D5CDD505-2E9C-101B-9397-08002B2CF9AE}" pid="12" name="docugatedocumentcreationpath">
    <vt:lpwstr>C:\Users\mued\AppData\Local\Temp\Docugate\Documents\wilsf4lj.pptx</vt:lpwstr>
  </property>
</Properties>
</file>